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Fira Sans"/>
      <p:bold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22" Type="http://schemas.openxmlformats.org/officeDocument/2006/relationships/font" Target="fonts/FiraSans-boldItalic.fntdata"/><Relationship Id="rId10" Type="http://schemas.openxmlformats.org/officeDocument/2006/relationships/slide" Target="slides/slide5.xml"/><Relationship Id="rId21" Type="http://schemas.openxmlformats.org/officeDocument/2006/relationships/font" Target="fonts/Fira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e0e7f0a7f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" name="Google Shape;57;ge0e7f0a7f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e0e7f0a7f2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ge0e7f0a7f2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0e7f0a7f2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ge0e7f0a7f2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e0e7f0a7f2_0_1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" name="Google Shape;63;ge0e7f0a7f2_0_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e0e7f0a7f2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" name="Google Shape;73;ge0e7f0a7f2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162e9e5e2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" name="Google Shape;82;ge162e9e5e2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0e7f0a7f2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" name="Google Shape;91;ge0e7f0a7f2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162e9e5e2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ge162e9e5e2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162e9e5e2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" name="Google Shape;109;ge162e9e5e2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162e9e5e2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ge162e9e5e2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162e9e5e2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ge162e9e5e2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bg>
      <p:bgPr>
        <a:solidFill>
          <a:schemeClr val="accent4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/>
          <p:nvPr>
            <p:ph idx="2" type="pic"/>
          </p:nvPr>
        </p:nvSpPr>
        <p:spPr>
          <a:xfrm>
            <a:off x="0" y="929640"/>
            <a:ext cx="91440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gif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gif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gif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6249" y="1956910"/>
            <a:ext cx="4771502" cy="1229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ction Bronson GIF | Gfycat"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8275"/>
            <a:ext cx="9144000" cy="483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 rotWithShape="1">
          <a:blip r:embed="rId4">
            <a:alphaModFix/>
          </a:blip>
          <a:srcRect b="10730" l="0" r="9090" t="0"/>
          <a:stretch/>
        </p:blipFill>
        <p:spPr>
          <a:xfrm>
            <a:off x="0" y="7325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/>
        </p:nvSpPr>
        <p:spPr>
          <a:xfrm>
            <a:off x="2665525" y="502300"/>
            <a:ext cx="58371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6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ПРАКТИКА!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1" name="Google Shape;141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6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6"/>
          <p:cNvSpPr txBox="1"/>
          <p:nvPr/>
        </p:nvSpPr>
        <p:spPr>
          <a:xfrm>
            <a:off x="2370825" y="596050"/>
            <a:ext cx="59145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46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ДОМАШНЄ</a:t>
            </a:r>
            <a:endParaRPr b="1" sz="46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6"/>
          <p:cNvSpPr txBox="1"/>
          <p:nvPr/>
        </p:nvSpPr>
        <p:spPr>
          <a:xfrm>
            <a:off x="167425" y="1620750"/>
            <a:ext cx="8639100" cy="3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3000">
                <a:solidFill>
                  <a:srgbClr val="F1C232"/>
                </a:solidFill>
                <a:highlight>
                  <a:schemeClr val="dk1"/>
                </a:highlight>
              </a:rPr>
              <a:t>Розписати справи на найближчий тиждень по таблиці Ейзенгауера</a:t>
            </a:r>
            <a:endParaRPr b="1" sz="3000">
              <a:solidFill>
                <a:srgbClr val="F1C232"/>
              </a:solidFill>
              <a:highlight>
                <a:schemeClr val="dk1"/>
              </a:highlight>
            </a:endParaRPr>
          </a:p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1C232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7"/>
          <p:cNvPicPr preferRelativeResize="0"/>
          <p:nvPr/>
        </p:nvPicPr>
        <p:blipFill rotWithShape="1">
          <a:blip r:embed="rId3">
            <a:alphaModFix/>
          </a:blip>
          <a:srcRect b="43408" l="0" r="0" t="2586"/>
          <a:stretch/>
        </p:blipFill>
        <p:spPr>
          <a:xfrm>
            <a:off x="0" y="925763"/>
            <a:ext cx="9144006" cy="32919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7"/>
          <p:cNvSpPr/>
          <p:nvPr/>
        </p:nvSpPr>
        <p:spPr>
          <a:xfrm>
            <a:off x="563333" y="1468013"/>
            <a:ext cx="7628700" cy="22074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7"/>
          <p:cNvSpPr/>
          <p:nvPr/>
        </p:nvSpPr>
        <p:spPr>
          <a:xfrm>
            <a:off x="1013445" y="1634490"/>
            <a:ext cx="6728400" cy="1874400"/>
          </a:xfrm>
          <a:prstGeom prst="rect">
            <a:avLst/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7"/>
          <p:cNvSpPr txBox="1"/>
          <p:nvPr/>
        </p:nvSpPr>
        <p:spPr>
          <a:xfrm>
            <a:off x="1078250" y="2361525"/>
            <a:ext cx="6596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3000"/>
              <a:buFont typeface="Arial"/>
              <a:buNone/>
            </a:pPr>
            <a:r>
              <a:rPr lang="uk" sz="3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Модуль 6: </a:t>
            </a:r>
            <a:r>
              <a:rPr lang="uk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КЕРУВАННЯ РЕСУРСАМИ</a:t>
            </a:r>
            <a:endParaRPr b="0" i="0" sz="28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9" name="Google Shape;69;p17"/>
          <p:cNvSpPr txBox="1"/>
          <p:nvPr/>
        </p:nvSpPr>
        <p:spPr>
          <a:xfrm>
            <a:off x="1587250" y="2914875"/>
            <a:ext cx="5659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500">
                <a:solidFill>
                  <a:schemeClr val="dk1"/>
                </a:solidFill>
              </a:rPr>
              <a:t>Тайм менеджмент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7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6345" y="1857785"/>
            <a:ext cx="1062602" cy="27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n on Stuff" id="75" name="Google Shape;75;p18"/>
          <p:cNvPicPr preferRelativeResize="0"/>
          <p:nvPr/>
        </p:nvPicPr>
        <p:blipFill rotWithShape="1">
          <a:blip r:embed="rId3">
            <a:alphaModFix/>
          </a:blip>
          <a:srcRect b="6512" l="17675" r="17675" t="6303"/>
          <a:stretch/>
        </p:blipFill>
        <p:spPr>
          <a:xfrm>
            <a:off x="0" y="644625"/>
            <a:ext cx="4433575" cy="448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8"/>
          <p:cNvPicPr preferRelativeResize="0"/>
          <p:nvPr/>
        </p:nvPicPr>
        <p:blipFill rotWithShape="1">
          <a:blip r:embed="rId4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8"/>
          <p:cNvSpPr txBox="1"/>
          <p:nvPr/>
        </p:nvSpPr>
        <p:spPr>
          <a:xfrm>
            <a:off x="2102950" y="575975"/>
            <a:ext cx="59874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5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TIME MANAGEMENT</a:t>
            </a:r>
            <a:endParaRPr b="1" sz="35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" name="Google Shape;7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8"/>
          <p:cNvSpPr txBox="1"/>
          <p:nvPr/>
        </p:nvSpPr>
        <p:spPr>
          <a:xfrm>
            <a:off x="5020725" y="2129725"/>
            <a:ext cx="3987000" cy="23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600">
                <a:solidFill>
                  <a:schemeClr val="dk1"/>
                </a:solidFill>
                <a:highlight>
                  <a:srgbClr val="FFFFFF"/>
                </a:highlight>
              </a:rPr>
              <a:t>ВИЯВЛЯЄТЬСЯ ЧАСОМ МОЖНА КЕРУВАТИ</a:t>
            </a:r>
            <a:endParaRPr b="1" sz="26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9"/>
          <p:cNvSpPr txBox="1"/>
          <p:nvPr/>
        </p:nvSpPr>
        <p:spPr>
          <a:xfrm>
            <a:off x="1339450" y="575975"/>
            <a:ext cx="67509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5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ВОНО МЕНІ ДІЙСНО ТРЕБА??</a:t>
            </a:r>
            <a:endParaRPr b="1" sz="35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" name="Google Shape;8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 txBox="1"/>
          <p:nvPr/>
        </p:nvSpPr>
        <p:spPr>
          <a:xfrm>
            <a:off x="5020725" y="1232300"/>
            <a:ext cx="3987000" cy="32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600">
                <a:solidFill>
                  <a:schemeClr val="lt1"/>
                </a:solidFill>
                <a:highlight>
                  <a:srgbClr val="F1C232"/>
                </a:highlight>
              </a:rPr>
              <a:t>Є ТАКА ШТУКА</a:t>
            </a:r>
            <a:endParaRPr b="1" sz="2600">
              <a:solidFill>
                <a:schemeClr val="lt1"/>
              </a:solidFill>
              <a:highlight>
                <a:srgbClr val="F1C232"/>
              </a:highlight>
            </a:endParaRPr>
          </a:p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600">
                <a:solidFill>
                  <a:schemeClr val="lt1"/>
                </a:solidFill>
                <a:highlight>
                  <a:srgbClr val="F1C232"/>
                </a:highlight>
              </a:rPr>
              <a:t>НАЗИВАЄТЬСЯ </a:t>
            </a:r>
            <a:endParaRPr b="1" sz="2600">
              <a:solidFill>
                <a:schemeClr val="lt1"/>
              </a:solidFill>
              <a:highlight>
                <a:srgbClr val="F1C232"/>
              </a:highlight>
            </a:endParaRPr>
          </a:p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600">
                <a:solidFill>
                  <a:schemeClr val="lt1"/>
                </a:solidFill>
                <a:highlight>
                  <a:srgbClr val="000000"/>
                </a:highlight>
              </a:rPr>
              <a:t>ПРІОРІТЕТИ</a:t>
            </a:r>
            <a:endParaRPr b="1" sz="2600">
              <a:solidFill>
                <a:schemeClr val="lt1"/>
              </a:solidFill>
              <a:highlight>
                <a:srgbClr val="000000"/>
              </a:highlight>
            </a:endParaRPr>
          </a:p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  <a:highlight>
                <a:srgbClr val="F1C232"/>
              </a:highlight>
            </a:endParaRPr>
          </a:p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600">
                <a:solidFill>
                  <a:schemeClr val="lt1"/>
                </a:solidFill>
                <a:highlight>
                  <a:srgbClr val="F1C232"/>
                </a:highlight>
              </a:rPr>
              <a:t>НАВКОЛО НИХ ВСЕ КУТИТЬСЯ</a:t>
            </a:r>
            <a:endParaRPr b="1" sz="2600">
              <a:solidFill>
                <a:schemeClr val="lt1"/>
              </a:solidFill>
              <a:highlight>
                <a:srgbClr val="F1C232"/>
              </a:highlight>
            </a:endParaRPr>
          </a:p>
        </p:txBody>
      </p:sp>
      <p:pic>
        <p:nvPicPr>
          <p:cNvPr descr="Priority GIFs - Get the best GIF on GIPHY" id="88" name="Google Shape;88;p19"/>
          <p:cNvPicPr preferRelativeResize="0"/>
          <p:nvPr/>
        </p:nvPicPr>
        <p:blipFill rotWithShape="1">
          <a:blip r:embed="rId5">
            <a:alphaModFix/>
          </a:blip>
          <a:srcRect b="0" l="12643" r="12500" t="0"/>
          <a:stretch/>
        </p:blipFill>
        <p:spPr>
          <a:xfrm>
            <a:off x="241125" y="1372925"/>
            <a:ext cx="4586725" cy="344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/>
          <p:cNvPicPr preferRelativeResize="0"/>
          <p:nvPr/>
        </p:nvPicPr>
        <p:blipFill rotWithShape="1">
          <a:blip r:embed="rId3">
            <a:alphaModFix/>
          </a:blip>
          <a:srcRect b="0" l="53382" r="6055" t="0"/>
          <a:stretch/>
        </p:blipFill>
        <p:spPr>
          <a:xfrm>
            <a:off x="0" y="0"/>
            <a:ext cx="417195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0"/>
          <p:cNvPicPr preferRelativeResize="0"/>
          <p:nvPr/>
        </p:nvPicPr>
        <p:blipFill rotWithShape="1">
          <a:blip r:embed="rId4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0"/>
          <p:cNvSpPr txBox="1"/>
          <p:nvPr/>
        </p:nvSpPr>
        <p:spPr>
          <a:xfrm>
            <a:off x="1701100" y="575975"/>
            <a:ext cx="63891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5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РЕТРОСПЕКТИВА</a:t>
            </a:r>
            <a:endParaRPr b="1" sz="35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 txBox="1"/>
          <p:nvPr/>
        </p:nvSpPr>
        <p:spPr>
          <a:xfrm>
            <a:off x="274600" y="1305975"/>
            <a:ext cx="9088200" cy="3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2400">
                <a:solidFill>
                  <a:srgbClr val="1A9988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01    | </a:t>
            </a:r>
            <a:r>
              <a:rPr lang="uk" sz="24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lang="uk" sz="2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ЗГАДАЙТЕ ВСЕ ЩО ВИ РОБИЛИ ЗА ОСТАННІ 24 ГОДИНИ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uk" sz="2400">
                <a:solidFill>
                  <a:srgbClr val="1A9988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02    | </a:t>
            </a:r>
            <a:r>
              <a:rPr lang="uk" sz="2400">
                <a:solidFill>
                  <a:srgbClr val="53C6A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uk" sz="24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uk" sz="2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ВИСТАВТЕ ПРІОРІТЕТИ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2400">
                <a:solidFill>
                  <a:srgbClr val="70AD47"/>
                </a:solidFill>
                <a:highlight>
                  <a:schemeClr val="lt1"/>
                </a:highlight>
                <a:latin typeface="Fira Sans"/>
                <a:ea typeface="Fira Sans"/>
                <a:cs typeface="Fira Sans"/>
                <a:sym typeface="Fira Sans"/>
              </a:rPr>
              <a:t>А — Основні життєві цінності, найвищий пріорітет</a:t>
            </a:r>
            <a:endParaRPr sz="2400">
              <a:solidFill>
                <a:srgbClr val="70AD47"/>
              </a:solidFill>
              <a:highlight>
                <a:schemeClr val="lt1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2400">
                <a:solidFill>
                  <a:srgbClr val="FDAF43"/>
                </a:solidFill>
                <a:highlight>
                  <a:schemeClr val="lt1"/>
                </a:highlight>
                <a:latin typeface="Fira Sans"/>
                <a:ea typeface="Fira Sans"/>
                <a:cs typeface="Fira Sans"/>
                <a:sym typeface="Fira Sans"/>
              </a:rPr>
              <a:t>В — Питання має бути вирішене, але не відноситься до основних життєвих цілей</a:t>
            </a:r>
            <a:endParaRPr sz="2400">
              <a:solidFill>
                <a:srgbClr val="FDAF43"/>
              </a:solidFill>
              <a:highlight>
                <a:schemeClr val="lt1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2400">
                <a:solidFill>
                  <a:srgbClr val="FF0000"/>
                </a:solidFill>
                <a:highlight>
                  <a:schemeClr val="lt1"/>
                </a:highlight>
                <a:latin typeface="Fira Sans"/>
                <a:ea typeface="Fira Sans"/>
                <a:cs typeface="Fira Sans"/>
                <a:sym typeface="Fira Sans"/>
              </a:rPr>
              <a:t>С — Завдання можна відкласти або не робити взагалі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1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1"/>
          <p:cNvSpPr txBox="1"/>
          <p:nvPr/>
        </p:nvSpPr>
        <p:spPr>
          <a:xfrm>
            <a:off x="1172025" y="575975"/>
            <a:ext cx="69183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5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TO DO </a:t>
            </a:r>
            <a:r>
              <a:rPr b="1" lang="uk" sz="1700">
                <a:solidFill>
                  <a:schemeClr val="lt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ТУДУ ТУДУ ТУДУ ТУДУ ТУДУУУУУ ТУДУДУДУДУ</a:t>
            </a:r>
            <a:endParaRPr b="1" sz="1700">
              <a:solidFill>
                <a:schemeClr val="lt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" name="Google Shape;10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 txBox="1"/>
          <p:nvPr/>
        </p:nvSpPr>
        <p:spPr>
          <a:xfrm>
            <a:off x="4634500" y="1922125"/>
            <a:ext cx="4728300" cy="25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600">
                <a:solidFill>
                  <a:schemeClr val="dk1"/>
                </a:solidFill>
                <a:highlight>
                  <a:srgbClr val="F1C232"/>
                </a:highlight>
              </a:rPr>
              <a:t>ВСЬОГО ОДИН СПИСОК ЗРОБИТЬ ВАШІ ДНІ ТА ПЛАНИ ОРГАНІЗОВАНІШИМИ </a:t>
            </a:r>
            <a:endParaRPr b="1" sz="2600">
              <a:solidFill>
                <a:schemeClr val="dk1"/>
              </a:solidFill>
              <a:highlight>
                <a:srgbClr val="F1C232"/>
              </a:highlight>
            </a:endParaRPr>
          </a:p>
        </p:txBody>
      </p:sp>
      <p:pic>
        <p:nvPicPr>
          <p:cNvPr id="106" name="Google Shape;106;p21"/>
          <p:cNvPicPr preferRelativeResize="0"/>
          <p:nvPr/>
        </p:nvPicPr>
        <p:blipFill rotWithShape="1">
          <a:blip r:embed="rId5">
            <a:alphaModFix/>
          </a:blip>
          <a:srcRect b="0" l="17172" r="19060" t="0"/>
          <a:stretch/>
        </p:blipFill>
        <p:spPr>
          <a:xfrm>
            <a:off x="114550" y="1064850"/>
            <a:ext cx="4694901" cy="367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2"/>
          <p:cNvSpPr txBox="1"/>
          <p:nvPr/>
        </p:nvSpPr>
        <p:spPr>
          <a:xfrm>
            <a:off x="2176600" y="575975"/>
            <a:ext cx="59136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5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ЕЙЗЕНХТО???</a:t>
            </a:r>
            <a:endParaRPr b="1" sz="35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" name="Google Shape;11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"/>
          <p:cNvSpPr txBox="1"/>
          <p:nvPr/>
        </p:nvSpPr>
        <p:spPr>
          <a:xfrm>
            <a:off x="5083225" y="1165325"/>
            <a:ext cx="4279500" cy="28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600">
                <a:solidFill>
                  <a:schemeClr val="dk1"/>
                </a:solidFill>
                <a:highlight>
                  <a:srgbClr val="FFFFFF"/>
                </a:highlight>
              </a:rPr>
              <a:t>МАТРИЦЯ </a:t>
            </a:r>
            <a:r>
              <a:rPr b="1" lang="uk" sz="2600">
                <a:solidFill>
                  <a:schemeClr val="lt1"/>
                </a:solidFill>
                <a:highlight>
                  <a:srgbClr val="F1C232"/>
                </a:highlight>
              </a:rPr>
              <a:t>ЕЙЗЕНХГАУЕРА</a:t>
            </a:r>
            <a:r>
              <a:rPr b="1" lang="uk" sz="2600">
                <a:solidFill>
                  <a:schemeClr val="dk1"/>
                </a:solidFill>
                <a:highlight>
                  <a:srgbClr val="FFFFFF"/>
                </a:highlight>
              </a:rPr>
              <a:t> ДОПОМАГАЄ  НАМ ВІЗУАЛЬНО ПОБАЧИТИ НА РОЗПОДІЛИТИ СВОЇ СПРАВИ ПО ПРІОРІТЕТАХ</a:t>
            </a:r>
            <a:endParaRPr b="1" sz="26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descr="Матриця Ейзенхауера — секрет керування часом » «Морс» —  Розважально-інформаційний журнал" id="115" name="Google Shape;11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125" y="1292550"/>
            <a:ext cx="3662650" cy="358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3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3"/>
          <p:cNvSpPr txBox="1"/>
          <p:nvPr/>
        </p:nvSpPr>
        <p:spPr>
          <a:xfrm>
            <a:off x="2980275" y="575975"/>
            <a:ext cx="51099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5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80/20</a:t>
            </a:r>
            <a:endParaRPr b="1" sz="35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Google Shape;12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/>
          <p:nvPr/>
        </p:nvSpPr>
        <p:spPr>
          <a:xfrm>
            <a:off x="5375675" y="1192125"/>
            <a:ext cx="39870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100">
                <a:solidFill>
                  <a:srgbClr val="FFC000"/>
                </a:solidFill>
                <a:highlight>
                  <a:schemeClr val="lt1"/>
                </a:highlight>
              </a:rPr>
              <a:t>20% зусиль дають 80% результату, а інші 80% зусиль - лише 20% результату ».</a:t>
            </a:r>
            <a:endParaRPr b="1" sz="3100">
              <a:solidFill>
                <a:srgbClr val="FFC000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lang="uk" sz="1800">
                <a:solidFill>
                  <a:schemeClr val="dk1"/>
                </a:solidFill>
                <a:highlight>
                  <a:srgbClr val="F1C232"/>
                </a:highlight>
              </a:rPr>
              <a:t>це називається законом Парето</a:t>
            </a:r>
            <a:endParaRPr b="1" sz="1800">
              <a:solidFill>
                <a:schemeClr val="dk1"/>
              </a:solidFill>
              <a:highlight>
                <a:srgbClr val="F1C232"/>
              </a:highlight>
            </a:endParaRPr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975" y="1540375"/>
            <a:ext cx="4851150" cy="318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4"/>
          <p:cNvPicPr preferRelativeResize="0"/>
          <p:nvPr/>
        </p:nvPicPr>
        <p:blipFill rotWithShape="1">
          <a:blip r:embed="rId3">
            <a:alphaModFix/>
          </a:blip>
          <a:srcRect b="0" l="0" r="11197" t="0"/>
          <a:stretch/>
        </p:blipFill>
        <p:spPr>
          <a:xfrm>
            <a:off x="0" y="261175"/>
            <a:ext cx="3887174" cy="486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4"/>
          <p:cNvPicPr preferRelativeResize="0"/>
          <p:nvPr/>
        </p:nvPicPr>
        <p:blipFill rotWithShape="1">
          <a:blip r:embed="rId4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 txBox="1"/>
          <p:nvPr/>
        </p:nvSpPr>
        <p:spPr>
          <a:xfrm>
            <a:off x="2303850" y="575975"/>
            <a:ext cx="57864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5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ПОЖИРАЧІ ЧАСУ</a:t>
            </a:r>
            <a:endParaRPr b="1" sz="35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" name="Google Shape;132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/>
        </p:nvSpPr>
        <p:spPr>
          <a:xfrm>
            <a:off x="3975950" y="1116575"/>
            <a:ext cx="5038500" cy="3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600">
                <a:solidFill>
                  <a:srgbClr val="F1C232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Мої пожирачі часу</a:t>
            </a:r>
            <a:endParaRPr b="1" sz="2600">
              <a:solidFill>
                <a:srgbClr val="F1C232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6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600">
                <a:solidFill>
                  <a:schemeClr val="lt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Визначте Топ-список своїх пожирачів часу</a:t>
            </a:r>
            <a:endParaRPr b="1" sz="2600">
              <a:solidFill>
                <a:schemeClr val="lt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600">
              <a:solidFill>
                <a:schemeClr val="lt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600">
                <a:solidFill>
                  <a:schemeClr val="lt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Дізнайтеся пожирачів часу своїх одногрупників</a:t>
            </a:r>
            <a:endParaRPr b="1" sz="2600">
              <a:solidFill>
                <a:schemeClr val="lt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